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2" r:id="rId6"/>
    <p:sldId id="263" r:id="rId7"/>
    <p:sldId id="260" r:id="rId8"/>
    <p:sldId id="261" r:id="rId9"/>
    <p:sldId id="264" r:id="rId10"/>
    <p:sldId id="265"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10/24/2021</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10/24/2021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10/24/2021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10/24/2021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10/24/2021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t>10/24/2021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10/24/2021</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10/24/2021</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FFF7F-DF8A-4321-8478-1A7F0CC77983}"/>
              </a:ext>
            </a:extLst>
          </p:cNvPr>
          <p:cNvSpPr>
            <a:spLocks noGrp="1"/>
          </p:cNvSpPr>
          <p:nvPr>
            <p:ph type="ctrTitle"/>
          </p:nvPr>
        </p:nvSpPr>
        <p:spPr/>
        <p:txBody>
          <a:bodyPr/>
          <a:lstStyle/>
          <a:p>
            <a:r>
              <a:rPr lang="en-US" dirty="0"/>
              <a:t>TITLE IX</a:t>
            </a:r>
          </a:p>
        </p:txBody>
      </p:sp>
      <p:sp>
        <p:nvSpPr>
          <p:cNvPr id="3" name="Subtitle 2">
            <a:extLst>
              <a:ext uri="{FF2B5EF4-FFF2-40B4-BE49-F238E27FC236}">
                <a16:creationId xmlns:a16="http://schemas.microsoft.com/office/drawing/2014/main" id="{1582BE8F-825F-4271-8A9C-5F8FE937341E}"/>
              </a:ext>
            </a:extLst>
          </p:cNvPr>
          <p:cNvSpPr>
            <a:spLocks noGrp="1"/>
          </p:cNvSpPr>
          <p:nvPr>
            <p:ph type="subTitle" idx="1"/>
          </p:nvPr>
        </p:nvSpPr>
        <p:spPr/>
        <p:txBody>
          <a:bodyPr>
            <a:normAutofit/>
          </a:bodyPr>
          <a:lstStyle/>
          <a:p>
            <a:r>
              <a:rPr lang="en-US" dirty="0"/>
              <a:t>Presentation for MA Department of Higher Education Trustee Convening (October 2021) Federal Policy Panel</a:t>
            </a:r>
          </a:p>
          <a:p>
            <a:r>
              <a:rPr lang="en-US" dirty="0"/>
              <a:t>						</a:t>
            </a:r>
            <a:r>
              <a:rPr lang="en-US" sz="1900" i="1" dirty="0"/>
              <a:t>Copyright © 2021 by Jenn Davis LLC</a:t>
            </a:r>
          </a:p>
        </p:txBody>
      </p:sp>
    </p:spTree>
    <p:extLst>
      <p:ext uri="{BB962C8B-B14F-4D97-AF65-F5344CB8AC3E}">
        <p14:creationId xmlns:p14="http://schemas.microsoft.com/office/powerpoint/2010/main" val="401233874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8C778-5FEB-4B40-8EAD-A7F00AF62DC4}"/>
              </a:ext>
            </a:extLst>
          </p:cNvPr>
          <p:cNvSpPr>
            <a:spLocks noGrp="1"/>
          </p:cNvSpPr>
          <p:nvPr>
            <p:ph type="title"/>
          </p:nvPr>
        </p:nvSpPr>
        <p:spPr/>
        <p:txBody>
          <a:bodyPr>
            <a:normAutofit/>
          </a:bodyPr>
          <a:lstStyle/>
          <a:p>
            <a:r>
              <a:rPr lang="en-US" sz="3200" b="1" i="1" dirty="0"/>
              <a:t>Victim Rights Law Center, et al. v. Cardona </a:t>
            </a:r>
            <a:r>
              <a:rPr lang="en-US" sz="3200" dirty="0"/>
              <a:t>(D. Mass. July 28, 2021)</a:t>
            </a:r>
          </a:p>
        </p:txBody>
      </p:sp>
      <p:sp>
        <p:nvSpPr>
          <p:cNvPr id="3" name="Content Placeholder 2">
            <a:extLst>
              <a:ext uri="{FF2B5EF4-FFF2-40B4-BE49-F238E27FC236}">
                <a16:creationId xmlns:a16="http://schemas.microsoft.com/office/drawing/2014/main" id="{5980DDC8-552C-41FE-BF2F-E90299F9C097}"/>
              </a:ext>
            </a:extLst>
          </p:cNvPr>
          <p:cNvSpPr>
            <a:spLocks noGrp="1"/>
          </p:cNvSpPr>
          <p:nvPr>
            <p:ph idx="1"/>
          </p:nvPr>
        </p:nvSpPr>
        <p:spPr/>
        <p:txBody>
          <a:bodyPr/>
          <a:lstStyle/>
          <a:p>
            <a:r>
              <a:rPr lang="en-US" dirty="0"/>
              <a:t>A federal district court in Massachusetts held that the prohibition in the 2020 Title IX regulations on  a decision-maker’s consideration of statements that are not subject to cross-examination at a hearing was arbitrary and capricious and vacated that part of the regulations.</a:t>
            </a:r>
          </a:p>
          <a:p>
            <a:endParaRPr lang="en-US" dirty="0"/>
          </a:p>
          <a:p>
            <a:r>
              <a:rPr lang="en-US" dirty="0"/>
              <a:t>On August 24, 2021, DOE issued a letter stating that it would immediately cease enforcement of that portion of the regulations that prohibit consideration of statements not subject to cross-examination and that postsecondary schools were no longer subject to this part of the regulations.</a:t>
            </a:r>
          </a:p>
        </p:txBody>
      </p:sp>
    </p:spTree>
    <p:extLst>
      <p:ext uri="{BB962C8B-B14F-4D97-AF65-F5344CB8AC3E}">
        <p14:creationId xmlns:p14="http://schemas.microsoft.com/office/powerpoint/2010/main" val="40265938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38D1F-5C93-4CA4-AF5F-A4CAA4523934}"/>
              </a:ext>
            </a:extLst>
          </p:cNvPr>
          <p:cNvSpPr>
            <a:spLocks noGrp="1"/>
          </p:cNvSpPr>
          <p:nvPr>
            <p:ph type="title"/>
          </p:nvPr>
        </p:nvSpPr>
        <p:spPr/>
        <p:txBody>
          <a:bodyPr/>
          <a:lstStyle/>
          <a:p>
            <a:r>
              <a:rPr lang="en-US" dirty="0"/>
              <a:t>TITLE IX Basics – I</a:t>
            </a:r>
          </a:p>
        </p:txBody>
      </p:sp>
      <p:sp>
        <p:nvSpPr>
          <p:cNvPr id="3" name="Content Placeholder 2">
            <a:extLst>
              <a:ext uri="{FF2B5EF4-FFF2-40B4-BE49-F238E27FC236}">
                <a16:creationId xmlns:a16="http://schemas.microsoft.com/office/drawing/2014/main" id="{71A4C232-F397-46B4-BD42-FCF8E5275BD2}"/>
              </a:ext>
            </a:extLst>
          </p:cNvPr>
          <p:cNvSpPr>
            <a:spLocks noGrp="1"/>
          </p:cNvSpPr>
          <p:nvPr>
            <p:ph idx="1"/>
          </p:nvPr>
        </p:nvSpPr>
        <p:spPr/>
        <p:txBody>
          <a:bodyPr>
            <a:normAutofit lnSpcReduction="10000"/>
          </a:bodyPr>
          <a:lstStyle/>
          <a:p>
            <a:endParaRPr lang="en-US" dirty="0"/>
          </a:p>
          <a:p>
            <a:pPr lvl="1">
              <a:buFont typeface="Arial" panose="020B0604020202020204" pitchFamily="34" charset="0"/>
              <a:buChar char="•"/>
            </a:pPr>
            <a:r>
              <a:rPr lang="en-US" dirty="0"/>
              <a:t>Title IX (part of the Education Amendments of 1972) prohibits discrimination “on the basis of sex” in any school or other education program </a:t>
            </a:r>
            <a:r>
              <a:rPr lang="en-US" b="1" dirty="0"/>
              <a:t>that receives federal funds</a:t>
            </a:r>
            <a:r>
              <a:rPr lang="en-US" dirty="0"/>
              <a:t>.</a:t>
            </a:r>
          </a:p>
          <a:p>
            <a:pPr marL="4572" lvl="1" indent="0">
              <a:buNone/>
            </a:pPr>
            <a:endParaRPr lang="en-US" dirty="0"/>
          </a:p>
          <a:p>
            <a:pPr lvl="1">
              <a:buFont typeface="Arial" panose="020B0604020202020204" pitchFamily="34" charset="0"/>
              <a:buChar char="•"/>
            </a:pPr>
            <a:r>
              <a:rPr lang="en-US" dirty="0"/>
              <a:t>Title IX applies to private and public schools/programs at all levels of education.</a:t>
            </a:r>
          </a:p>
          <a:p>
            <a:pPr marL="4572" lvl="1" indent="0">
              <a:buNone/>
            </a:pPr>
            <a:endParaRPr lang="en-US" dirty="0"/>
          </a:p>
          <a:p>
            <a:pPr lvl="1">
              <a:buFont typeface="Arial" panose="020B0604020202020204" pitchFamily="34" charset="0"/>
              <a:buChar char="•"/>
            </a:pPr>
            <a:r>
              <a:rPr lang="en-US" dirty="0"/>
              <a:t>The Office for Civil Rights (U.S. Department of Education) enforces Title IX.</a:t>
            </a:r>
          </a:p>
          <a:p>
            <a:pPr marL="4572" lvl="1" indent="0">
              <a:buNone/>
            </a:pPr>
            <a:endParaRPr lang="en-US" dirty="0"/>
          </a:p>
          <a:p>
            <a:pPr lvl="1">
              <a:buFont typeface="Arial" panose="020B0604020202020204" pitchFamily="34" charset="0"/>
              <a:buChar char="•"/>
            </a:pPr>
            <a:r>
              <a:rPr lang="en-US" dirty="0"/>
              <a:t>Title IX provides a private right of action against schools/districts/programs under an “actual knowledge” and “deliberate indifference” standard.</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164504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1000"/>
                                        <p:tgtEl>
                                          <p:spTgt spid="3">
                                            <p:txEl>
                                              <p:pRg st="7" end="7"/>
                                            </p:txEl>
                                          </p:spTgt>
                                        </p:tgtEl>
                                      </p:cBhvr>
                                    </p:animEffect>
                                    <p:anim calcmode="lin" valueType="num">
                                      <p:cBhvr>
                                        <p:cTn id="2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6498C-7D91-48CE-AC1A-038141C03487}"/>
              </a:ext>
            </a:extLst>
          </p:cNvPr>
          <p:cNvSpPr>
            <a:spLocks noGrp="1"/>
          </p:cNvSpPr>
          <p:nvPr>
            <p:ph type="title"/>
          </p:nvPr>
        </p:nvSpPr>
        <p:spPr/>
        <p:txBody>
          <a:bodyPr/>
          <a:lstStyle/>
          <a:p>
            <a:r>
              <a:rPr lang="en-US" dirty="0"/>
              <a:t>Title IX Basics – II </a:t>
            </a:r>
          </a:p>
        </p:txBody>
      </p:sp>
      <p:sp>
        <p:nvSpPr>
          <p:cNvPr id="3" name="Content Placeholder 2">
            <a:extLst>
              <a:ext uri="{FF2B5EF4-FFF2-40B4-BE49-F238E27FC236}">
                <a16:creationId xmlns:a16="http://schemas.microsoft.com/office/drawing/2014/main" id="{B5AC28E5-E1C6-4ECE-A79D-09EFC24A4B34}"/>
              </a:ext>
            </a:extLst>
          </p:cNvPr>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2800" dirty="0"/>
              <a:t>The U.S. Supreme Court and federal agencies have determined that</a:t>
            </a:r>
          </a:p>
          <a:p>
            <a:pPr marL="0" indent="0" algn="ctr">
              <a:buNone/>
            </a:pPr>
            <a:r>
              <a:rPr lang="en-US" sz="2800" b="1" dirty="0"/>
              <a:t> sexual harassment, sexual assault and sexual abuse </a:t>
            </a:r>
          </a:p>
          <a:p>
            <a:pPr marL="0" indent="0" algn="ctr">
              <a:buNone/>
            </a:pPr>
            <a:r>
              <a:rPr lang="en-US" sz="2800" dirty="0"/>
              <a:t>may constitute discrimination on the basis of sex under Title IX.</a:t>
            </a:r>
          </a:p>
        </p:txBody>
      </p:sp>
    </p:spTree>
    <p:extLst>
      <p:ext uri="{BB962C8B-B14F-4D97-AF65-F5344CB8AC3E}">
        <p14:creationId xmlns:p14="http://schemas.microsoft.com/office/powerpoint/2010/main" val="12122791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BFB6F-4DA3-4C59-9EE3-7E525C8D2773}"/>
              </a:ext>
            </a:extLst>
          </p:cNvPr>
          <p:cNvSpPr>
            <a:spLocks noGrp="1"/>
          </p:cNvSpPr>
          <p:nvPr>
            <p:ph type="title"/>
          </p:nvPr>
        </p:nvSpPr>
        <p:spPr/>
        <p:txBody>
          <a:bodyPr/>
          <a:lstStyle/>
          <a:p>
            <a:r>
              <a:rPr lang="en-US" dirty="0"/>
              <a:t>Title IX Regulations and Guidance</a:t>
            </a:r>
          </a:p>
        </p:txBody>
      </p:sp>
      <p:sp>
        <p:nvSpPr>
          <p:cNvPr id="3" name="Content Placeholder 2">
            <a:extLst>
              <a:ext uri="{FF2B5EF4-FFF2-40B4-BE49-F238E27FC236}">
                <a16:creationId xmlns:a16="http://schemas.microsoft.com/office/drawing/2014/main" id="{7C2B50DA-2960-4531-8607-DD72C7A974DB}"/>
              </a:ext>
            </a:extLst>
          </p:cNvPr>
          <p:cNvSpPr>
            <a:spLocks noGrp="1"/>
          </p:cNvSpPr>
          <p:nvPr>
            <p:ph idx="1"/>
          </p:nvPr>
        </p:nvSpPr>
        <p:spPr/>
        <p:txBody>
          <a:bodyPr>
            <a:normAutofit fontScale="92500" lnSpcReduction="20000"/>
          </a:bodyPr>
          <a:lstStyle/>
          <a:p>
            <a:pPr marL="4572" lvl="1" indent="0">
              <a:buNone/>
            </a:pPr>
            <a:r>
              <a:rPr lang="en-US" dirty="0"/>
              <a:t>The initial Title IX regulations promulgated by the Department of Health, Education and Welfare in 1975, imposed minimal requirements.</a:t>
            </a:r>
          </a:p>
          <a:p>
            <a:pPr marL="4572" lvl="1" indent="0">
              <a:buNone/>
            </a:pPr>
            <a:endParaRPr lang="en-US" dirty="0"/>
          </a:p>
          <a:p>
            <a:pPr marL="4572" lvl="1" indent="0">
              <a:buNone/>
            </a:pPr>
            <a:r>
              <a:rPr lang="en-US" dirty="0"/>
              <a:t>The U.S. Department of Education issued various guidance documents 1997-2017, in which it detailed how institutions should respond to reports of sexual assault, sexual harassment and sexual abuse.  The most significant of these documents were issued in 2001, 2011, 2014 and 2017.</a:t>
            </a:r>
          </a:p>
          <a:p>
            <a:pPr marL="4572" lvl="1" indent="0">
              <a:buNone/>
            </a:pPr>
            <a:endParaRPr lang="en-US" dirty="0"/>
          </a:p>
          <a:p>
            <a:pPr marL="4572" lvl="1" indent="0">
              <a:buNone/>
            </a:pPr>
            <a:r>
              <a:rPr lang="en-US" dirty="0"/>
              <a:t>In 2017, DOE rescinded the Title IX guidance that had been issued during the Obama administration (the 2011 “Dear Colleague Letter” and the 2014 “Q&amp;A”).</a:t>
            </a:r>
          </a:p>
          <a:p>
            <a:pPr marL="4572" lvl="1" indent="0">
              <a:buNone/>
            </a:pPr>
            <a:endParaRPr lang="en-US" dirty="0"/>
          </a:p>
          <a:p>
            <a:pPr marL="4572" lvl="1" indent="0">
              <a:buNone/>
            </a:pPr>
            <a:r>
              <a:rPr lang="en-US" dirty="0"/>
              <a:t>In 2020, after an extended Notice and Rule-Making period, DOE promulgated detailed Title IX regulations.  These went into effect in August 2020 and have been highly controversial.</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 lvl="1" indent="0">
              <a:buNone/>
            </a:pPr>
            <a:endParaRPr lang="en-US" dirty="0"/>
          </a:p>
          <a:p>
            <a:pPr marL="4572"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869489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anim calcmode="lin" valueType="num">
                                      <p:cBhvr>
                                        <p:cTn id="2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FCB6B-E2C8-4147-98A5-CD99FF389251}"/>
              </a:ext>
            </a:extLst>
          </p:cNvPr>
          <p:cNvSpPr>
            <a:spLocks noGrp="1"/>
          </p:cNvSpPr>
          <p:nvPr>
            <p:ph type="title"/>
          </p:nvPr>
        </p:nvSpPr>
        <p:spPr/>
        <p:txBody>
          <a:bodyPr/>
          <a:lstStyle/>
          <a:p>
            <a:r>
              <a:rPr lang="en-US" dirty="0"/>
              <a:t>Overall Themes – 1</a:t>
            </a:r>
          </a:p>
        </p:txBody>
      </p:sp>
      <p:sp>
        <p:nvSpPr>
          <p:cNvPr id="3" name="Content Placeholder 2">
            <a:extLst>
              <a:ext uri="{FF2B5EF4-FFF2-40B4-BE49-F238E27FC236}">
                <a16:creationId xmlns:a16="http://schemas.microsoft.com/office/drawing/2014/main" id="{860A966B-9FA2-49C2-A240-F4AAA462F764}"/>
              </a:ext>
            </a:extLst>
          </p:cNvPr>
          <p:cNvSpPr>
            <a:spLocks noGrp="1"/>
          </p:cNvSpPr>
          <p:nvPr>
            <p:ph idx="1"/>
          </p:nvPr>
        </p:nvSpPr>
        <p:spPr/>
        <p:txBody>
          <a:bodyPr/>
          <a:lstStyle/>
          <a:p>
            <a:r>
              <a:rPr lang="en-US" dirty="0"/>
              <a:t>The Obama administration focused on enhancing protections and resources for victims/survivors of sexual violence in educational settings.</a:t>
            </a:r>
          </a:p>
          <a:p>
            <a:pPr lvl="1"/>
            <a:endParaRPr lang="en-US" dirty="0"/>
          </a:p>
          <a:p>
            <a:pPr lvl="2">
              <a:buFont typeface="Arial" panose="020B0604020202020204" pitchFamily="34" charset="0"/>
              <a:buChar char="•"/>
            </a:pPr>
            <a:r>
              <a:rPr lang="en-US" dirty="0"/>
              <a:t>2011 “Dear Colleague” letter, outlining institutions’ obligations to investigate allegations of sexual misconduct</a:t>
            </a:r>
          </a:p>
          <a:p>
            <a:pPr lvl="2">
              <a:buFont typeface="Arial" panose="020B0604020202020204" pitchFamily="34" charset="0"/>
              <a:buChar char="•"/>
            </a:pPr>
            <a:r>
              <a:rPr lang="en-US" dirty="0"/>
              <a:t>2014 “Q&amp;A,” detailing what institutions should do to prevent, enable the reporting of, and respond, to allegations of sexual misconduct </a:t>
            </a:r>
          </a:p>
          <a:p>
            <a:pPr lvl="2">
              <a:buFont typeface="Arial" panose="020B0604020202020204" pitchFamily="34" charset="0"/>
              <a:buChar char="•"/>
            </a:pPr>
            <a:r>
              <a:rPr lang="en-US" dirty="0"/>
              <a:t>The White House Task Force to Protect Students Against Sexual Assault (including a campus climate survey “tool kit” to enable institutions of higher education to determine the prevalence of sexual violence on their campuses and the degree to which students felt safe reporting it)</a:t>
            </a:r>
          </a:p>
          <a:p>
            <a:pPr lvl="2">
              <a:buFont typeface="Arial" panose="020B0604020202020204" pitchFamily="34" charset="0"/>
              <a:buChar char="•"/>
            </a:pPr>
            <a:endParaRPr lang="en-US" dirty="0"/>
          </a:p>
        </p:txBody>
      </p:sp>
    </p:spTree>
    <p:extLst>
      <p:ext uri="{BB962C8B-B14F-4D97-AF65-F5344CB8AC3E}">
        <p14:creationId xmlns:p14="http://schemas.microsoft.com/office/powerpoint/2010/main" val="26108629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CDB99-C87E-477A-AD8E-2E83A2225259}"/>
              </a:ext>
            </a:extLst>
          </p:cNvPr>
          <p:cNvSpPr>
            <a:spLocks noGrp="1"/>
          </p:cNvSpPr>
          <p:nvPr>
            <p:ph type="title"/>
          </p:nvPr>
        </p:nvSpPr>
        <p:spPr/>
        <p:txBody>
          <a:bodyPr/>
          <a:lstStyle/>
          <a:p>
            <a:r>
              <a:rPr lang="en-US" dirty="0"/>
              <a:t>Overall Themes – 2</a:t>
            </a:r>
          </a:p>
        </p:txBody>
      </p:sp>
      <p:sp>
        <p:nvSpPr>
          <p:cNvPr id="3" name="Content Placeholder 2">
            <a:extLst>
              <a:ext uri="{FF2B5EF4-FFF2-40B4-BE49-F238E27FC236}">
                <a16:creationId xmlns:a16="http://schemas.microsoft.com/office/drawing/2014/main" id="{DB67268C-AD9C-4996-B7B9-FE8053C280F6}"/>
              </a:ext>
            </a:extLst>
          </p:cNvPr>
          <p:cNvSpPr>
            <a:spLocks noGrp="1"/>
          </p:cNvSpPr>
          <p:nvPr>
            <p:ph idx="1"/>
          </p:nvPr>
        </p:nvSpPr>
        <p:spPr/>
        <p:txBody>
          <a:bodyPr/>
          <a:lstStyle/>
          <a:p>
            <a:r>
              <a:rPr lang="en-US" dirty="0"/>
              <a:t>The Trump administration focused on enhancing “due process” for those accused of sexual violence in educational settings.</a:t>
            </a:r>
          </a:p>
          <a:p>
            <a:endParaRPr lang="en-US" dirty="0"/>
          </a:p>
          <a:p>
            <a:pPr lvl="1">
              <a:buFont typeface="Arial" panose="020B0604020202020204" pitchFamily="34" charset="0"/>
              <a:buChar char="•"/>
            </a:pPr>
            <a:r>
              <a:rPr lang="en-US" i="1" dirty="0"/>
              <a:t>The 2017 Interim Guidance provided for more detailed notices to respondents and an option for institutions to raise the burden of proof standard</a:t>
            </a:r>
          </a:p>
          <a:p>
            <a:pPr lvl="1">
              <a:buFont typeface="Arial" panose="020B0604020202020204" pitchFamily="34" charset="0"/>
              <a:buChar char="•"/>
            </a:pPr>
            <a:r>
              <a:rPr lang="en-US" i="1" dirty="0"/>
              <a:t>The 2020 Title IX regulations require separation of the investigator/decision-maker function, narrow the definition of sexual harassment covered by the statute, and provide for live cross-examination of parties by the advisor of the other party who may be an attorney.</a:t>
            </a:r>
          </a:p>
          <a:p>
            <a:pPr marL="0" lvl="3" indent="0">
              <a:buNone/>
            </a:pPr>
            <a:endParaRPr lang="en-US" dirty="0"/>
          </a:p>
          <a:p>
            <a:endParaRPr lang="en-US" dirty="0"/>
          </a:p>
        </p:txBody>
      </p:sp>
    </p:spTree>
    <p:extLst>
      <p:ext uri="{BB962C8B-B14F-4D97-AF65-F5344CB8AC3E}">
        <p14:creationId xmlns:p14="http://schemas.microsoft.com/office/powerpoint/2010/main" val="400440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F8860-31F4-486C-89FB-97935FCF8089}"/>
              </a:ext>
            </a:extLst>
          </p:cNvPr>
          <p:cNvSpPr>
            <a:spLocks noGrp="1"/>
          </p:cNvSpPr>
          <p:nvPr>
            <p:ph type="title"/>
          </p:nvPr>
        </p:nvSpPr>
        <p:spPr/>
        <p:txBody>
          <a:bodyPr/>
          <a:lstStyle/>
          <a:p>
            <a:r>
              <a:rPr lang="en-US" dirty="0"/>
              <a:t>Violence Against Women Reauthorization Act of 2013 (VAWA)</a:t>
            </a:r>
          </a:p>
        </p:txBody>
      </p:sp>
      <p:sp>
        <p:nvSpPr>
          <p:cNvPr id="3" name="Content Placeholder 2">
            <a:extLst>
              <a:ext uri="{FF2B5EF4-FFF2-40B4-BE49-F238E27FC236}">
                <a16:creationId xmlns:a16="http://schemas.microsoft.com/office/drawing/2014/main" id="{01D46C7E-E3ED-4570-8B41-4D1E43FD33E7}"/>
              </a:ext>
            </a:extLst>
          </p:cNvPr>
          <p:cNvSpPr>
            <a:spLocks noGrp="1"/>
          </p:cNvSpPr>
          <p:nvPr>
            <p:ph idx="1"/>
          </p:nvPr>
        </p:nvSpPr>
        <p:spPr/>
        <p:txBody>
          <a:bodyPr/>
          <a:lstStyle/>
          <a:p>
            <a:endParaRPr lang="en-US" dirty="0"/>
          </a:p>
          <a:p>
            <a:r>
              <a:rPr lang="en-US" dirty="0"/>
              <a:t>The VAWA Amendments to the Clery Act (known as the Campus Sexual Violence Act or “</a:t>
            </a:r>
            <a:r>
              <a:rPr lang="en-US" dirty="0" err="1"/>
              <a:t>SaVE</a:t>
            </a:r>
            <a:r>
              <a:rPr lang="en-US" dirty="0"/>
              <a:t>” provision of VAWA) imposed new training, reporting and response obligations on institutions in connection with the specific offenses of </a:t>
            </a:r>
            <a:r>
              <a:rPr lang="en-US" b="1" dirty="0"/>
              <a:t>sexual assault, stalking, domestic violence and dating violence.  </a:t>
            </a:r>
            <a:r>
              <a:rPr lang="en-US" dirty="0"/>
              <a:t>The U.S. DOE published final regulations implementing these changes in October 2014. </a:t>
            </a:r>
          </a:p>
          <a:p>
            <a:endParaRPr lang="en-US" dirty="0"/>
          </a:p>
          <a:p>
            <a:r>
              <a:rPr lang="en-US" dirty="0"/>
              <a:t>The VAWA regulations only apply to institutions of higher education.</a:t>
            </a:r>
          </a:p>
        </p:txBody>
      </p:sp>
    </p:spTree>
    <p:extLst>
      <p:ext uri="{BB962C8B-B14F-4D97-AF65-F5344CB8AC3E}">
        <p14:creationId xmlns:p14="http://schemas.microsoft.com/office/powerpoint/2010/main" val="398458728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C500F-B6BE-4CE6-A389-4D372C728995}"/>
              </a:ext>
            </a:extLst>
          </p:cNvPr>
          <p:cNvSpPr>
            <a:spLocks noGrp="1"/>
          </p:cNvSpPr>
          <p:nvPr>
            <p:ph type="title"/>
          </p:nvPr>
        </p:nvSpPr>
        <p:spPr/>
        <p:txBody>
          <a:bodyPr/>
          <a:lstStyle/>
          <a:p>
            <a:r>
              <a:rPr lang="en-US" dirty="0"/>
              <a:t>Biden Administration – 1</a:t>
            </a:r>
          </a:p>
        </p:txBody>
      </p:sp>
      <p:sp>
        <p:nvSpPr>
          <p:cNvPr id="3" name="Content Placeholder 2">
            <a:extLst>
              <a:ext uri="{FF2B5EF4-FFF2-40B4-BE49-F238E27FC236}">
                <a16:creationId xmlns:a16="http://schemas.microsoft.com/office/drawing/2014/main" id="{B02519F9-3E62-48BB-9744-3F3ABEBD62D9}"/>
              </a:ext>
            </a:extLst>
          </p:cNvPr>
          <p:cNvSpPr>
            <a:spLocks noGrp="1"/>
          </p:cNvSpPr>
          <p:nvPr>
            <p:ph idx="1"/>
          </p:nvPr>
        </p:nvSpPr>
        <p:spPr/>
        <p:txBody>
          <a:bodyPr/>
          <a:lstStyle/>
          <a:p>
            <a:r>
              <a:rPr lang="en-US" dirty="0"/>
              <a:t>The Biden administration issued two Executive Orders reflecting its priorities under Title IX:</a:t>
            </a:r>
          </a:p>
          <a:p>
            <a:pPr marL="0" indent="0">
              <a:buNone/>
            </a:pPr>
            <a:endParaRPr lang="en-US" dirty="0"/>
          </a:p>
          <a:p>
            <a:pPr lvl="1">
              <a:buFont typeface="Arial" panose="020B0604020202020204" pitchFamily="34" charset="0"/>
              <a:buChar char="•"/>
            </a:pPr>
            <a:r>
              <a:rPr lang="en-US" dirty="0"/>
              <a:t>Executive Order on Preventing and Combating Discrimination on the Basis of Gender Identity or Sexual Orientation (1/20/21)</a:t>
            </a:r>
          </a:p>
          <a:p>
            <a:pPr lvl="1">
              <a:buFont typeface="Arial" panose="020B0604020202020204" pitchFamily="34" charset="0"/>
              <a:buChar char="•"/>
            </a:pPr>
            <a:r>
              <a:rPr lang="en-US" dirty="0"/>
              <a:t>Executive Order on Guaranteeing an Educational Environment Free from Discrimination on the Basis of Sex, Including Sexual Orientation or Gender Identity (3/8/21) – this laid out a roadmap for further action by the administration.</a:t>
            </a:r>
          </a:p>
          <a:p>
            <a:pPr lvl="1">
              <a:buFont typeface="Arial" panose="020B0604020202020204" pitchFamily="34" charset="0"/>
              <a:buChar char="•"/>
            </a:pPr>
            <a:endParaRPr lang="en-US" dirty="0"/>
          </a:p>
          <a:p>
            <a:pPr marL="0" indent="0">
              <a:buNone/>
            </a:pPr>
            <a:endParaRPr lang="en-US" dirty="0"/>
          </a:p>
          <a:p>
            <a:pPr marL="457200" indent="-457200">
              <a:buFont typeface="+mj-lt"/>
              <a:buAutoNum type="arabicPeriod"/>
            </a:pPr>
            <a:endParaRPr lang="en-US" dirty="0"/>
          </a:p>
          <a:p>
            <a:pPr marL="0" indent="0">
              <a:buNone/>
            </a:pPr>
            <a:endParaRPr lang="en-US" dirty="0"/>
          </a:p>
          <a:p>
            <a:pPr marL="0" lvl="2" indent="0">
              <a:buNone/>
            </a:pPr>
            <a:endParaRPr lang="en-US" dirty="0"/>
          </a:p>
          <a:p>
            <a:pPr marL="0" lvl="2" indent="0">
              <a:buNone/>
            </a:pPr>
            <a:endParaRPr lang="en-US" dirty="0"/>
          </a:p>
          <a:p>
            <a:endParaRPr lang="en-US" dirty="0"/>
          </a:p>
          <a:p>
            <a:endParaRPr lang="en-US" dirty="0"/>
          </a:p>
          <a:p>
            <a:endParaRPr lang="en-US" dirty="0"/>
          </a:p>
          <a:p>
            <a:endParaRPr lang="en-US" dirty="0"/>
          </a:p>
          <a:p>
            <a:endParaRPr lang="en-US" dirty="0"/>
          </a:p>
          <a:p>
            <a:pPr lvl="2"/>
            <a:endParaRPr lang="en-US" dirty="0"/>
          </a:p>
          <a:p>
            <a:pPr lvl="3"/>
            <a:endParaRPr lang="en-US" dirty="0"/>
          </a:p>
          <a:p>
            <a:endParaRPr lang="en-US" dirty="0"/>
          </a:p>
          <a:p>
            <a:endParaRPr lang="en-US" dirty="0"/>
          </a:p>
        </p:txBody>
      </p:sp>
    </p:spTree>
    <p:extLst>
      <p:ext uri="{BB962C8B-B14F-4D97-AF65-F5344CB8AC3E}">
        <p14:creationId xmlns:p14="http://schemas.microsoft.com/office/powerpoint/2010/main" val="258752112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773F2-2491-4858-9238-F763F23AAE0C}"/>
              </a:ext>
            </a:extLst>
          </p:cNvPr>
          <p:cNvSpPr>
            <a:spLocks noGrp="1"/>
          </p:cNvSpPr>
          <p:nvPr>
            <p:ph type="title"/>
          </p:nvPr>
        </p:nvSpPr>
        <p:spPr/>
        <p:txBody>
          <a:bodyPr/>
          <a:lstStyle/>
          <a:p>
            <a:r>
              <a:rPr lang="en-US" dirty="0"/>
              <a:t>Biden Administration - 2</a:t>
            </a:r>
          </a:p>
        </p:txBody>
      </p:sp>
      <p:sp>
        <p:nvSpPr>
          <p:cNvPr id="3" name="Content Placeholder 2">
            <a:extLst>
              <a:ext uri="{FF2B5EF4-FFF2-40B4-BE49-F238E27FC236}">
                <a16:creationId xmlns:a16="http://schemas.microsoft.com/office/drawing/2014/main" id="{E87CDC8C-88A7-4F3F-AC3E-71F9E2977654}"/>
              </a:ext>
            </a:extLst>
          </p:cNvPr>
          <p:cNvSpPr>
            <a:spLocks noGrp="1"/>
          </p:cNvSpPr>
          <p:nvPr>
            <p:ph idx="1"/>
          </p:nvPr>
        </p:nvSpPr>
        <p:spPr/>
        <p:txBody>
          <a:bodyPr>
            <a:normAutofit fontScale="92500" lnSpcReduction="20000"/>
          </a:bodyPr>
          <a:lstStyle/>
          <a:p>
            <a:r>
              <a:rPr lang="en-US" b="1" dirty="0">
                <a:solidFill>
                  <a:schemeClr val="accent1"/>
                </a:solidFill>
              </a:rPr>
              <a:t>June 2021</a:t>
            </a:r>
            <a:r>
              <a:rPr lang="en-US" dirty="0"/>
              <a:t>:	Five days of public hearing to gather feedback on the current 				regulations.  Administration announces it will issue its proposed rule 			changes in </a:t>
            </a:r>
            <a:r>
              <a:rPr lang="en-US" b="1" dirty="0"/>
              <a:t>May 2022</a:t>
            </a:r>
            <a:r>
              <a:rPr lang="en-US" dirty="0"/>
              <a:t>.</a:t>
            </a:r>
          </a:p>
          <a:p>
            <a:r>
              <a:rPr lang="en-US" b="1" dirty="0">
                <a:solidFill>
                  <a:schemeClr val="accent1"/>
                </a:solidFill>
              </a:rPr>
              <a:t>July 2021</a:t>
            </a:r>
            <a:r>
              <a:rPr lang="en-US" dirty="0"/>
              <a:t>:	DOE issues “Q&amp;A” guidance, clarifying aspects of the 2020 regulations</a:t>
            </a:r>
          </a:p>
          <a:p>
            <a:r>
              <a:rPr lang="en-US" b="1" dirty="0">
                <a:solidFill>
                  <a:schemeClr val="accent1"/>
                </a:solidFill>
              </a:rPr>
              <a:t>August 2021</a:t>
            </a:r>
            <a:r>
              <a:rPr lang="en-US" dirty="0"/>
              <a:t>:	#EDActNow campaign launched by several advocacy organizations 			(including Know Your IX, End Rape on Campus, It’s On Us, Girls Inc., 			Equal Rights Advocates) – petitioned US DOE to (1 ) </a:t>
            </a:r>
            <a:r>
              <a:rPr lang="en-US" dirty="0">
                <a:solidFill>
                  <a:schemeClr val="accent1"/>
                </a:solidFill>
              </a:rPr>
              <a:t>issue changes by 			October 1, 2021</a:t>
            </a:r>
            <a:r>
              <a:rPr lang="en-US" dirty="0"/>
              <a:t>; (2) </a:t>
            </a:r>
            <a:r>
              <a:rPr lang="en-US" dirty="0">
                <a:solidFill>
                  <a:schemeClr val="accent1"/>
                </a:solidFill>
              </a:rPr>
              <a:t>issue a non-enforcement directive </a:t>
            </a:r>
            <a:r>
              <a:rPr lang="en-US" dirty="0"/>
              <a:t>for certain parts 			of the regulations; and (3) </a:t>
            </a:r>
            <a:r>
              <a:rPr lang="en-US" dirty="0">
                <a:solidFill>
                  <a:schemeClr val="accent1"/>
                </a:solidFill>
              </a:rPr>
              <a:t>allow students 180 days from the most 			recent act of discrimination</a:t>
            </a:r>
            <a:r>
              <a:rPr lang="en-US" dirty="0"/>
              <a:t> (instead of the first one) to file a complaint 			with OCR.</a:t>
            </a:r>
          </a:p>
          <a:p>
            <a:r>
              <a:rPr lang="en-US" b="1" dirty="0">
                <a:solidFill>
                  <a:schemeClr val="accent1"/>
                </a:solidFill>
              </a:rPr>
              <a:t>Sept. 2021</a:t>
            </a:r>
            <a:r>
              <a:rPr lang="en-US" dirty="0"/>
              <a:t>:	Fifty-nine members of the U.S. House of Representatives sent a letter 			to DOE urging it to issue proposed changes in October. </a:t>
            </a:r>
          </a:p>
        </p:txBody>
      </p:sp>
    </p:spTree>
    <p:extLst>
      <p:ext uri="{BB962C8B-B14F-4D97-AF65-F5344CB8AC3E}">
        <p14:creationId xmlns:p14="http://schemas.microsoft.com/office/powerpoint/2010/main" val="140146908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117</TotalTime>
  <Words>996</Words>
  <Application>Microsoft Office PowerPoint</Application>
  <PresentationFormat>Widescreen</PresentationFormat>
  <Paragraphs>75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 Light</vt:lpstr>
      <vt:lpstr>Metropolitan</vt:lpstr>
      <vt:lpstr>TITLE IX</vt:lpstr>
      <vt:lpstr>TITLE IX Basics – I</vt:lpstr>
      <vt:lpstr>Title IX Basics – II </vt:lpstr>
      <vt:lpstr>Title IX Regulations and Guidance</vt:lpstr>
      <vt:lpstr>Overall Themes – 1</vt:lpstr>
      <vt:lpstr>Overall Themes – 2</vt:lpstr>
      <vt:lpstr>Violence Against Women Reauthorization Act of 2013 (VAWA)</vt:lpstr>
      <vt:lpstr>Biden Administration – 1</vt:lpstr>
      <vt:lpstr>Biden Administration - 2</vt:lpstr>
      <vt:lpstr>Victim Rights Law Center, et al. v. Cardona (D. Mass. July 28,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IX</dc:title>
  <dc:creator>Jennifer Davis</dc:creator>
  <cp:lastModifiedBy>Jennifer Davis</cp:lastModifiedBy>
  <cp:revision>1</cp:revision>
  <cp:lastPrinted>2021-10-24T19:21:27Z</cp:lastPrinted>
  <dcterms:created xsi:type="dcterms:W3CDTF">2021-10-24T17:24:37Z</dcterms:created>
  <dcterms:modified xsi:type="dcterms:W3CDTF">2021-10-24T19:22:11Z</dcterms:modified>
</cp:coreProperties>
</file>